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0" r:id="rId3"/>
    <p:sldId id="278" r:id="rId4"/>
    <p:sldId id="279" r:id="rId5"/>
    <p:sldId id="264" r:id="rId6"/>
    <p:sldId id="275" r:id="rId7"/>
    <p:sldId id="277" r:id="rId8"/>
    <p:sldId id="276" r:id="rId9"/>
    <p:sldId id="282" r:id="rId10"/>
    <p:sldId id="291" r:id="rId11"/>
    <p:sldId id="293" r:id="rId12"/>
    <p:sldId id="285" r:id="rId13"/>
    <p:sldId id="294" r:id="rId14"/>
    <p:sldId id="286" r:id="rId15"/>
    <p:sldId id="301" r:id="rId16"/>
    <p:sldId id="296" r:id="rId17"/>
    <p:sldId id="298" r:id="rId18"/>
    <p:sldId id="300" r:id="rId19"/>
    <p:sldId id="302" r:id="rId20"/>
    <p:sldId id="283" r:id="rId21"/>
    <p:sldId id="292" r:id="rId22"/>
    <p:sldId id="258" r:id="rId23"/>
    <p:sldId id="257" r:id="rId24"/>
    <p:sldId id="262" r:id="rId25"/>
    <p:sldId id="263" r:id="rId26"/>
    <p:sldId id="266" r:id="rId27"/>
    <p:sldId id="271" r:id="rId28"/>
    <p:sldId id="268" r:id="rId29"/>
    <p:sldId id="269" r:id="rId30"/>
    <p:sldId id="265" r:id="rId31"/>
    <p:sldId id="270" r:id="rId32"/>
    <p:sldId id="310" r:id="rId33"/>
    <p:sldId id="311" r:id="rId34"/>
    <p:sldId id="312" r:id="rId35"/>
    <p:sldId id="313" r:id="rId36"/>
    <p:sldId id="261" r:id="rId37"/>
    <p:sldId id="308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6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01516-94B1-43B2-BB21-DD59865B338F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4E0CF-CA07-48FC-B4CA-AF428200F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55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4E0CF-CA07-48FC-B4CA-AF428200FE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097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/>
              <a:t>Kpellie</a:t>
            </a:r>
            <a:r>
              <a:rPr lang="en-US" b="1" dirty="0" smtClean="0"/>
              <a:t> Dancer source: Herzog, "African Masks"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4E0CF-CA07-48FC-B4CA-AF428200FE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86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https://zoede.com/the-senufo-of-ivory-coast-culture-and-historical-facts/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4E0CF-CA07-48FC-B4CA-AF428200FE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62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https://zoede.com/the-senufo-of-ivory-coast-culture-and-historical-facts/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4E0CF-CA07-48FC-B4CA-AF428200FE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333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4E0CF-CA07-48FC-B4CA-AF428200FE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95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http://liberia.flemister.info/poro.html / http://collectie.wereldculturen.nl/default.aspx?ccid=288289&amp;lang=en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4E0CF-CA07-48FC-B4CA-AF428200FE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2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https://www.metmuseum.org/toah/works-of-art/1978.412.489/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4E0CF-CA07-48FC-B4CA-AF428200FE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28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Image source: </a:t>
            </a:r>
            <a:r>
              <a:rPr lang="en-US" b="1" dirty="0" err="1" smtClean="0"/>
              <a:t>Visona</a:t>
            </a:r>
            <a:r>
              <a:rPr lang="en-US" b="1" dirty="0" smtClean="0"/>
              <a:t>, "The History of Art in Africa"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24E0CF-CA07-48FC-B4CA-AF428200FE9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341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FF0EB-CDF8-4347-BBBA-F2A3871C06A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46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51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19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24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2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63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12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9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79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82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5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45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8D8AA-BD8A-4407-B21C-74AD885A1F42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8E42B-75BB-439A-A42C-6D0EA14B1B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3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://www.der.org/films/african-carving.html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gemQT6Lnqo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evelandart.org/art/1989.48?collection_search_views_fulltext=&amp;collection_search_views_artist_full_name=&amp;field_images_field_large_image_url=All&amp;field_highlight_museum=All&amp;f%5b0%5d=field_collection:823" TargetMode="External"/><Relationship Id="rId2" Type="http://schemas.openxmlformats.org/officeDocument/2006/relationships/hyperlink" Target="http://berzgallery.com/simian-style-the-final-remaining-kpelli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levelandart.org/art/departments/african-art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tmuseum.org/toah/hd/poro/hd_poro.htm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ljf3boywZE&amp;list=PL_w57E3bEZdfaBxxmuccYj-JP3S_sMZ8s&amp;index=54" TargetMode="External"/><Relationship Id="rId2" Type="http://schemas.openxmlformats.org/officeDocument/2006/relationships/hyperlink" Target="https://www.youtube.com/watch?v=2KvgjC73J5k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clevelandart.org/senufo" TargetMode="External"/><Relationship Id="rId2" Type="http://schemas.openxmlformats.org/officeDocument/2006/relationships/hyperlink" Target="https://www.youtube.com/watch?v=hYfh3odMMm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rUv95dlHiQk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gemQT6Lnqo" TargetMode="External"/><Relationship Id="rId2" Type="http://schemas.openxmlformats.org/officeDocument/2006/relationships/hyperlink" Target="http://www.der.org/films/african-carving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3yA8nDwraeOfnYfBWun83g" TargetMode="External"/><Relationship Id="rId5" Type="http://schemas.openxmlformats.org/officeDocument/2006/relationships/hyperlink" Target="https://www.youtube.com/watch?v=glnhCrHqHsY" TargetMode="External"/><Relationship Id="rId4" Type="http://schemas.openxmlformats.org/officeDocument/2006/relationships/hyperlink" Target="https://www.youtube.com/watch?v=5pXRYQF6Bo0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tmuseum.org/~/media/Files/Learn/For%20Educators/Publications%20for%20Educators/The%20Art%20of%20Africa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41748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/>
              <a:t>Case studies </a:t>
            </a:r>
            <a:r>
              <a:rPr lang="en-US" dirty="0" smtClean="0"/>
              <a:t>–</a:t>
            </a:r>
            <a:br>
              <a:rPr lang="en-US" dirty="0" smtClean="0"/>
            </a:br>
            <a:r>
              <a:rPr lang="en-US" b="1" dirty="0" smtClean="0"/>
              <a:t>African </a:t>
            </a:r>
            <a:r>
              <a:rPr lang="en-US" b="1" dirty="0"/>
              <a:t>masking traditions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Life Cycle Events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297214"/>
            <a:ext cx="9144000" cy="930164"/>
          </a:xfrm>
        </p:spPr>
        <p:txBody>
          <a:bodyPr>
            <a:normAutofit fontScale="62500" lnSpcReduction="20000"/>
          </a:bodyPr>
          <a:lstStyle/>
          <a:p>
            <a:r>
              <a:rPr lang="en-US" sz="4000" dirty="0"/>
              <a:t>Initiation: Adolescence into Adulthood &amp;</a:t>
            </a:r>
            <a:br>
              <a:rPr lang="en-US" sz="4000" dirty="0"/>
            </a:br>
            <a:r>
              <a:rPr lang="en-US" sz="4000" dirty="0"/>
              <a:t>Funeral Rites for the Deceased</a:t>
            </a: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49600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Ceremonies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Ceremonies are often created in combination of oral lore or myths that are part of the cultural tradition of the particular social or ethnic group.</a:t>
            </a:r>
          </a:p>
          <a:p>
            <a:endParaRPr lang="en-US" dirty="0"/>
          </a:p>
          <a:p>
            <a:r>
              <a:rPr lang="en-US" dirty="0" smtClean="0"/>
              <a:t>Ceremonies are meant to provide a profound sensory experience through dramatic presentations.</a:t>
            </a:r>
          </a:p>
          <a:p>
            <a:endParaRPr lang="en-US" dirty="0"/>
          </a:p>
          <a:p>
            <a:r>
              <a:rPr lang="en-US" dirty="0" smtClean="0"/>
              <a:t>Therefore these events are very dramatic, there are various symbols and symbolic actions that are related to myths and beliefs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006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Guides for the life transitions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Who …by </a:t>
            </a:r>
            <a:r>
              <a:rPr lang="en-US" dirty="0"/>
              <a:t>their words, deeds, </a:t>
            </a:r>
            <a:r>
              <a:rPr lang="en-US" dirty="0" smtClean="0"/>
              <a:t>or presence has helped you confront the challenges of living an adult life?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With a partner discuss </a:t>
            </a:r>
            <a:r>
              <a:rPr lang="en-US" u="sng" dirty="0" smtClean="0"/>
              <a:t>one</a:t>
            </a:r>
            <a:r>
              <a:rPr lang="en-US" dirty="0" smtClean="0"/>
              <a:t>  example that you would say was one of the most challenging things you have had to work through as an adult.</a:t>
            </a:r>
          </a:p>
          <a:p>
            <a:pPr marL="0" indent="0">
              <a:buNone/>
            </a:pPr>
            <a:r>
              <a:rPr lang="en-US" dirty="0"/>
              <a:t>I</a:t>
            </a:r>
            <a:r>
              <a:rPr lang="en-US" dirty="0" smtClean="0"/>
              <a:t>nclude any information on how you got through that. </a:t>
            </a:r>
          </a:p>
        </p:txBody>
      </p:sp>
    </p:spTree>
    <p:extLst>
      <p:ext uri="{BB962C8B-B14F-4D97-AF65-F5344CB8AC3E}">
        <p14:creationId xmlns:p14="http://schemas.microsoft.com/office/powerpoint/2010/main" val="1400922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typical life challenges as an adult?</a:t>
            </a:r>
            <a:br>
              <a:rPr lang="en-US" dirty="0" smtClean="0"/>
            </a:br>
            <a:r>
              <a:rPr lang="en-US" dirty="0" smtClean="0"/>
              <a:t>What kind of factors serve as guides for those challenges?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Typical challenges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Guides for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975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cycle of life and transitions </a:t>
            </a:r>
            <a:br>
              <a:rPr lang="en-US" b="1" dirty="0" smtClean="0"/>
            </a:br>
            <a:r>
              <a:rPr lang="en-US" b="1" dirty="0" smtClean="0"/>
              <a:t>are common events for masking traditions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Maturation </a:t>
            </a:r>
            <a:r>
              <a:rPr lang="en-US" dirty="0" smtClean="0"/>
              <a:t>– </a:t>
            </a:r>
            <a:r>
              <a:rPr lang="en-US" b="1" dirty="0" smtClean="0"/>
              <a:t>initiation rites </a:t>
            </a:r>
            <a:r>
              <a:rPr lang="en-US" dirty="0" smtClean="0"/>
              <a:t>that symbolically mark the transition from adolescence to adulthood</a:t>
            </a:r>
          </a:p>
          <a:p>
            <a:endParaRPr lang="en-US" dirty="0"/>
          </a:p>
          <a:p>
            <a:r>
              <a:rPr lang="en-US" dirty="0" smtClean="0"/>
              <a:t>Marriage </a:t>
            </a:r>
          </a:p>
          <a:p>
            <a:endParaRPr lang="en-US" dirty="0" smtClean="0"/>
          </a:p>
          <a:p>
            <a:r>
              <a:rPr lang="en-US" dirty="0" smtClean="0"/>
              <a:t>A time when a person enters into a higher rank in society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Death - </a:t>
            </a:r>
            <a:r>
              <a:rPr lang="en-US" dirty="0" smtClean="0"/>
              <a:t>Transformation from life on earth to becoming an ancestor</a:t>
            </a:r>
          </a:p>
          <a:p>
            <a:r>
              <a:rPr lang="en-US" dirty="0" smtClean="0"/>
              <a:t>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96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idea of transition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Gateways</a:t>
            </a:r>
          </a:p>
          <a:p>
            <a:r>
              <a:rPr lang="en-US" dirty="0" smtClean="0"/>
              <a:t>Battles</a:t>
            </a:r>
          </a:p>
          <a:p>
            <a:r>
              <a:rPr lang="en-US" dirty="0" smtClean="0"/>
              <a:t>Endings and beginnings</a:t>
            </a:r>
          </a:p>
          <a:p>
            <a:r>
              <a:rPr lang="en-US" dirty="0" smtClean="0"/>
              <a:t>Death and rebirth …boys/girls must die to be reborn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Sometimes there are elders who instruct from masks</a:t>
            </a:r>
          </a:p>
          <a:p>
            <a:r>
              <a:rPr lang="en-US" dirty="0" smtClean="0"/>
              <a:t>Sometimes masks represent symbolic monsters guarding the passages from one stage to another, testing the young initiates for their readiness for being an adult.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0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role of Myths or Oral histories </a:t>
            </a:r>
            <a:br>
              <a:rPr lang="en-US" b="1" dirty="0" smtClean="0"/>
            </a:br>
            <a:r>
              <a:rPr lang="en-US" b="1" dirty="0" smtClean="0"/>
              <a:t>in Masking Arts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283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Myths that orally delivered in performances by story tellers or Griots (historians chanting myths or stories) might provide rich descriptive, powerful explanations about…</a:t>
            </a:r>
          </a:p>
          <a:p>
            <a:pPr marL="0" indent="0">
              <a:buNone/>
            </a:pPr>
            <a:endParaRPr lang="en-US" b="1" dirty="0" smtClean="0"/>
          </a:p>
          <a:p>
            <a:r>
              <a:rPr lang="en-US" b="1" dirty="0" smtClean="0"/>
              <a:t>The origin of the world   or how it was created</a:t>
            </a:r>
          </a:p>
          <a:p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The history of the tribe (ethnic group); important successes or migrations</a:t>
            </a:r>
          </a:p>
          <a:p>
            <a:r>
              <a:rPr lang="en-US" b="1" dirty="0" smtClean="0"/>
              <a:t>What </a:t>
            </a:r>
            <a:r>
              <a:rPr lang="en-US" b="1" dirty="0"/>
              <a:t>happens to people when they </a:t>
            </a:r>
            <a:r>
              <a:rPr lang="en-US" b="1" dirty="0" smtClean="0"/>
              <a:t>die</a:t>
            </a:r>
          </a:p>
          <a:p>
            <a:r>
              <a:rPr lang="en-US" b="1" i="1" dirty="0" smtClean="0"/>
              <a:t>Important ancestors or heroes</a:t>
            </a:r>
          </a:p>
          <a:p>
            <a:r>
              <a:rPr lang="en-US" b="1" i="1" dirty="0" smtClean="0"/>
              <a:t>proper behavior</a:t>
            </a:r>
          </a:p>
          <a:p>
            <a:r>
              <a:rPr lang="en-US" b="1" dirty="0" smtClean="0"/>
              <a:t>Other themes such as farming, </a:t>
            </a:r>
          </a:p>
          <a:p>
            <a:r>
              <a:rPr lang="en-US" b="1" dirty="0" smtClean="0"/>
              <a:t>dilemmas in life, etc.</a:t>
            </a:r>
          </a:p>
          <a:p>
            <a:r>
              <a:rPr lang="en-US" b="1" i="1" dirty="0" smtClean="0"/>
              <a:t>ALL of these kinds of things </a:t>
            </a:r>
            <a:r>
              <a:rPr lang="en-US" b="1" i="1" dirty="0"/>
              <a:t>can be acted out in their </a:t>
            </a:r>
            <a:r>
              <a:rPr lang="en-US" b="1" i="1" dirty="0" smtClean="0"/>
              <a:t>ceremonies as little plays or key ideas might be symbolically referenced on the masks itself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1868926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role of the ancestor during initiation rites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“During initiation ceremonies, the masks worn, depict an ancestor. The purpose would be to gain favor and to be received into the tribe as a vital member.”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From </a:t>
            </a:r>
          </a:p>
          <a:p>
            <a:pPr marL="0" indent="0">
              <a:buNone/>
            </a:pPr>
            <a:r>
              <a:rPr lang="en-US" dirty="0"/>
              <a:t>https://oloolutof.wordpress.com/2012/09/16/yoruba-masks-the-importance/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466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CASE STUDY #1 Initiation Rites and Masking</a:t>
            </a:r>
            <a:br>
              <a:rPr lang="en-US" dirty="0" smtClean="0"/>
            </a:br>
            <a:r>
              <a:rPr lang="en-US" dirty="0" smtClean="0"/>
              <a:t>The Senufo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72" y="1690688"/>
            <a:ext cx="3859923" cy="3460809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20" y="1387036"/>
            <a:ext cx="1238250" cy="26804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63407" y="5518258"/>
            <a:ext cx="5103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Senufo  and ethnic group of northern Cote d’ </a:t>
            </a:r>
            <a:r>
              <a:rPr lang="en-US" b="1" dirty="0" err="1" smtClean="0"/>
              <a:t>Ivoire</a:t>
            </a:r>
            <a:r>
              <a:rPr lang="en-US" b="1" dirty="0" smtClean="0"/>
              <a:t> </a:t>
            </a:r>
          </a:p>
          <a:p>
            <a:r>
              <a:rPr lang="en-US" b="1" dirty="0" smtClean="0"/>
              <a:t>(Ivory Coast), Mali and Burkina Faso</a:t>
            </a:r>
            <a:endParaRPr lang="en-US" b="1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769" y="1027906"/>
            <a:ext cx="3842241" cy="4351338"/>
          </a:xfrm>
        </p:spPr>
      </p:pic>
    </p:spTree>
    <p:extLst>
      <p:ext uri="{BB962C8B-B14F-4D97-AF65-F5344CB8AC3E}">
        <p14:creationId xmlns:p14="http://schemas.microsoft.com/office/powerpoint/2010/main" val="2960184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Senufo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The Senufo people are predominantly animists but a few practice Islam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Senufo come from a lineage of farming and hunting traditions, and they have all kinds of </a:t>
            </a:r>
            <a:r>
              <a:rPr lang="en-US" dirty="0" err="1" smtClean="0"/>
              <a:t>poro</a:t>
            </a:r>
            <a:r>
              <a:rPr lang="en-US" dirty="0" smtClean="0"/>
              <a:t>, or religious societies, sometimes organized around occupations such as carvers, blacksmiths, bronze casters etc.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Women occupy the highest leadership roles in this ethnic group</a:t>
            </a:r>
          </a:p>
          <a:p>
            <a:r>
              <a:rPr lang="en-US" dirty="0" smtClean="0"/>
              <a:t>They </a:t>
            </a:r>
            <a:r>
              <a:rPr lang="en-US" dirty="0"/>
              <a:t>are regionally famous for their handicrafts, many of which feature their cultural themes and religious beliefs.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748" y="365125"/>
            <a:ext cx="5234152" cy="4079491"/>
          </a:xfrm>
        </p:spPr>
      </p:pic>
      <p:sp>
        <p:nvSpPr>
          <p:cNvPr id="4" name="TextBox 3"/>
          <p:cNvSpPr txBox="1"/>
          <p:nvPr/>
        </p:nvSpPr>
        <p:spPr>
          <a:xfrm>
            <a:off x="6858000" y="4572000"/>
            <a:ext cx="45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98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i="1" dirty="0" err="1"/>
              <a:t>poro</a:t>
            </a:r>
            <a:r>
              <a:rPr lang="en-US" dirty="0"/>
              <a:t> brotherhood,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35062"/>
            <a:ext cx="5181600" cy="3932464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</a:t>
            </a:r>
            <a:r>
              <a:rPr lang="en-US" b="1" i="1" dirty="0" err="1"/>
              <a:t>poro</a:t>
            </a:r>
            <a:r>
              <a:rPr lang="en-US" dirty="0"/>
              <a:t> </a:t>
            </a:r>
            <a:r>
              <a:rPr lang="en-US" dirty="0" smtClean="0"/>
              <a:t>brotherhood initiation school is usually </a:t>
            </a:r>
            <a:r>
              <a:rPr lang="en-US" dirty="0"/>
              <a:t>located in the forest and serves as a </a:t>
            </a:r>
            <a:r>
              <a:rPr lang="en-US" dirty="0" smtClean="0"/>
              <a:t>training process for </a:t>
            </a:r>
            <a:r>
              <a:rPr lang="en-US" dirty="0"/>
              <a:t>young men until they reach </a:t>
            </a:r>
            <a:r>
              <a:rPr lang="en-US" dirty="0" smtClean="0"/>
              <a:t>various phases of adulthood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education involves preparation and information for both the religious and civic responsibilities they will have to their community, where they might even be developing laws and/or make decisions regarding conflict, etc. </a:t>
            </a:r>
          </a:p>
          <a:p>
            <a:endParaRPr lang="en-US" dirty="0"/>
          </a:p>
          <a:p>
            <a:r>
              <a:rPr lang="en-US" dirty="0"/>
              <a:t>The ceremony for them consists of carrying them into the </a:t>
            </a:r>
            <a:r>
              <a:rPr lang="en-US" dirty="0" err="1"/>
              <a:t>Poro</a:t>
            </a:r>
            <a:r>
              <a:rPr lang="en-US" dirty="0"/>
              <a:t> bush and out again</a:t>
            </a:r>
            <a:r>
              <a:rPr lang="en-US" dirty="0" smtClean="0"/>
              <a:t>.</a:t>
            </a:r>
          </a:p>
          <a:p>
            <a:r>
              <a:rPr lang="en-US" baseline="30000" dirty="0" smtClean="0"/>
              <a:t> </a:t>
            </a:r>
            <a:r>
              <a:rPr lang="en-US" dirty="0" smtClean="0"/>
              <a:t>The purpose of their initiation is to </a:t>
            </a:r>
            <a:r>
              <a:rPr lang="en-US" dirty="0"/>
              <a:t>deter antisocial behavior or </a:t>
            </a:r>
            <a:r>
              <a:rPr lang="en-US" dirty="0" smtClean="0"/>
              <a:t>beliefs in the development of males in the society.</a:t>
            </a:r>
            <a:endParaRPr lang="en-US" baseline="30000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00969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Initiation rites with the </a:t>
            </a:r>
            <a:r>
              <a:rPr lang="en-US" dirty="0" err="1" smtClean="0"/>
              <a:t>Poro</a:t>
            </a:r>
            <a:r>
              <a:rPr lang="en-US" dirty="0" smtClean="0"/>
              <a:t> brotherhood Senufo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i="1" dirty="0" err="1"/>
              <a:t>P</a:t>
            </a:r>
            <a:r>
              <a:rPr lang="en-US" i="1" dirty="0" err="1" smtClean="0"/>
              <a:t>oro</a:t>
            </a:r>
            <a:r>
              <a:rPr lang="en-US" dirty="0" smtClean="0"/>
              <a:t> brotherhood – an arm of the </a:t>
            </a:r>
            <a:r>
              <a:rPr lang="en-US" dirty="0" err="1" smtClean="0"/>
              <a:t>poro</a:t>
            </a:r>
            <a:r>
              <a:rPr lang="en-US" dirty="0" smtClean="0"/>
              <a:t> school, in an ongoing religious institution for men that has an extensive initiatory process for maturation-</a:t>
            </a:r>
            <a:r>
              <a:rPr lang="en-US" dirty="0"/>
              <a:t>[takes 21 years]</a:t>
            </a:r>
          </a:p>
          <a:p>
            <a:endParaRPr lang="en-US" dirty="0" smtClean="0"/>
          </a:p>
          <a:p>
            <a:r>
              <a:rPr lang="en-US" dirty="0" smtClean="0"/>
              <a:t>With initiation practices focused on the character and behavior of community members</a:t>
            </a:r>
          </a:p>
          <a:p>
            <a:r>
              <a:rPr lang="en-US" dirty="0" smtClean="0"/>
              <a:t>The elders might use a mask to align themselves with ancestral powers to provide social control and instruction to those you are younger.</a:t>
            </a:r>
          </a:p>
          <a:p>
            <a:r>
              <a:rPr lang="en-US" dirty="0" smtClean="0"/>
              <a:t>Every 7 years men move up in status in their membership of the </a:t>
            </a:r>
            <a:r>
              <a:rPr lang="en-US" dirty="0" err="1" smtClean="0"/>
              <a:t>Poro</a:t>
            </a:r>
            <a:r>
              <a:rPr lang="en-US" dirty="0" smtClean="0"/>
              <a:t> brotherhood </a:t>
            </a:r>
          </a:p>
          <a:p>
            <a:r>
              <a:rPr lang="en-US" dirty="0" smtClean="0"/>
              <a:t>At stage  3 [21 years] the members carry out the initiation rites and funeral rites for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423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artisans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Much sculptured work is made </a:t>
            </a:r>
            <a:r>
              <a:rPr lang="en-US" dirty="0" smtClean="0"/>
              <a:t>in the </a:t>
            </a:r>
            <a:r>
              <a:rPr lang="en-US" b="1" i="1" dirty="0" err="1" smtClean="0"/>
              <a:t>poro</a:t>
            </a:r>
            <a:r>
              <a:rPr lang="en-US" dirty="0" smtClean="0"/>
              <a:t> brotherhood</a:t>
            </a:r>
          </a:p>
          <a:p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is where much of the wood carvings, brass sculptures, and masks are made.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90466"/>
            <a:ext cx="5181600" cy="3421656"/>
          </a:xfrm>
        </p:spPr>
      </p:pic>
    </p:spTree>
    <p:extLst>
      <p:ext uri="{BB962C8B-B14F-4D97-AF65-F5344CB8AC3E}">
        <p14:creationId xmlns:p14="http://schemas.microsoft.com/office/powerpoint/2010/main" val="1812474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Poro</a:t>
            </a:r>
            <a:r>
              <a:rPr lang="en-US" dirty="0" smtClean="0"/>
              <a:t> philosophy in brief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"Beliefs include the conviction that there are deep and hidden things about an individual that only diviners, priests, and other qualified persons can </a:t>
            </a:r>
            <a:r>
              <a:rPr lang="en-US" dirty="0" smtClean="0"/>
              <a:t>unravel” </a:t>
            </a:r>
            <a:r>
              <a:rPr lang="en-US" dirty="0"/>
              <a:t>… therefore “whatever exists or happens in the physical realm has foundations in the spirit </a:t>
            </a:r>
            <a:r>
              <a:rPr lang="en-US" dirty="0" smtClean="0"/>
              <a:t>world“.</a:t>
            </a:r>
          </a:p>
        </p:txBody>
      </p:sp>
    </p:spTree>
    <p:extLst>
      <p:ext uri="{BB962C8B-B14F-4D97-AF65-F5344CB8AC3E}">
        <p14:creationId xmlns:p14="http://schemas.microsoft.com/office/powerpoint/2010/main" val="1634101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/>
              <a:t>kworo</a:t>
            </a:r>
            <a:endParaRPr lang="en-US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72" y="0"/>
            <a:ext cx="3190981" cy="4351338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The evening before their entrance into the sacred grove at the beginning of the intermediate stage of </a:t>
            </a:r>
            <a:r>
              <a:rPr lang="en-US" i="1" dirty="0" err="1"/>
              <a:t>poro</a:t>
            </a:r>
            <a:r>
              <a:rPr lang="en-US" dirty="0"/>
              <a:t>,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initiates </a:t>
            </a:r>
            <a:r>
              <a:rPr lang="en-US" dirty="0"/>
              <a:t>in some </a:t>
            </a:r>
            <a:r>
              <a:rPr lang="en-US" dirty="0" smtClean="0"/>
              <a:t>Senufo </a:t>
            </a:r>
            <a:r>
              <a:rPr lang="en-US" dirty="0"/>
              <a:t>towns </a:t>
            </a:r>
            <a:r>
              <a:rPr lang="en-US" dirty="0" smtClean="0"/>
              <a:t>dance </a:t>
            </a:r>
            <a:r>
              <a:rPr lang="en-US" dirty="0"/>
              <a:t>in public performances referred to as </a:t>
            </a:r>
            <a:r>
              <a:rPr lang="en-US" i="1" dirty="0" err="1"/>
              <a:t>kworo</a:t>
            </a:r>
            <a:r>
              <a:rPr lang="en-US" dirty="0"/>
              <a:t> and </a:t>
            </a:r>
            <a:r>
              <a:rPr lang="en-US" dirty="0" smtClean="0"/>
              <a:t>used to wear headdress masks like this.</a:t>
            </a:r>
          </a:p>
          <a:p>
            <a:r>
              <a:rPr lang="en-US" dirty="0" smtClean="0"/>
              <a:t>(sits on top of the head)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3" y="1282072"/>
            <a:ext cx="2981219" cy="36891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631" y="4351338"/>
            <a:ext cx="1733479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619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Masks used at funerals are also around to work with the symbolic death of youth during their initiations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Masks like this tend to </a:t>
            </a:r>
            <a:r>
              <a:rPr lang="en-US" dirty="0" smtClean="0"/>
              <a:t>cause fear and “uncertainty”.</a:t>
            </a:r>
          </a:p>
          <a:p>
            <a:r>
              <a:rPr lang="en-US" dirty="0" smtClean="0"/>
              <a:t>During funerals, it is used to control the soul, to insure it does not leave the body until the body is buried.</a:t>
            </a:r>
          </a:p>
          <a:p>
            <a:r>
              <a:rPr lang="en-US" dirty="0" smtClean="0"/>
              <a:t>It is thought that souls of the deceased can be a problem in the community, if they are allowed to leave and wander about.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396719"/>
            <a:ext cx="5181600" cy="4074033"/>
          </a:xfrm>
        </p:spPr>
      </p:pic>
      <p:sp>
        <p:nvSpPr>
          <p:cNvPr id="11" name="TextBox 10"/>
          <p:cNvSpPr txBox="1"/>
          <p:nvPr/>
        </p:nvSpPr>
        <p:spPr>
          <a:xfrm>
            <a:off x="6306207" y="5959366"/>
            <a:ext cx="42108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err="1"/>
              <a:t>kponyugo</a:t>
            </a:r>
            <a:r>
              <a:rPr lang="en-US" sz="3200" dirty="0"/>
              <a:t> helmet masks</a:t>
            </a:r>
          </a:p>
        </p:txBody>
      </p:sp>
    </p:spTree>
    <p:extLst>
      <p:ext uri="{BB962C8B-B14F-4D97-AF65-F5344CB8AC3E}">
        <p14:creationId xmlns:p14="http://schemas.microsoft.com/office/powerpoint/2010/main" val="1183063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Kafibele</a:t>
            </a:r>
            <a:r>
              <a:rPr lang="en-US" dirty="0"/>
              <a:t> Senufo mask called </a:t>
            </a:r>
            <a:r>
              <a:rPr lang="en-US" dirty="0" err="1"/>
              <a:t>yarajo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group of young men </a:t>
            </a:r>
            <a:r>
              <a:rPr lang="en-US" dirty="0"/>
              <a:t>have the opportunity to show what they have learned since they began their seven-year novitiate in the </a:t>
            </a:r>
            <a:r>
              <a:rPr lang="en-US" b="1" dirty="0" err="1"/>
              <a:t>Poro</a:t>
            </a:r>
            <a:r>
              <a:rPr lang="en-US" b="1" dirty="0"/>
              <a:t> </a:t>
            </a:r>
            <a:r>
              <a:rPr lang="en-US" dirty="0"/>
              <a:t>grove, for it is primarily they who carry out the ritual acts. 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The performance of the </a:t>
            </a:r>
            <a:r>
              <a:rPr lang="en-US" sz="1800" dirty="0" err="1"/>
              <a:t>Kafibele</a:t>
            </a:r>
            <a:r>
              <a:rPr lang="en-US" sz="1800" dirty="0"/>
              <a:t> Senufo mask called </a:t>
            </a:r>
            <a:r>
              <a:rPr lang="en-US" sz="1800" dirty="0" err="1"/>
              <a:t>yarajo</a:t>
            </a:r>
            <a:r>
              <a:rPr lang="en-US" sz="1800" dirty="0"/>
              <a:t>, which appears in public on these occasions, requires a high degree of skill and, therefore, extensive practice.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883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Yarajo</a:t>
            </a:r>
            <a:r>
              <a:rPr lang="en-US" dirty="0" smtClean="0"/>
              <a:t> mask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 men return to the village they might wear the </a:t>
            </a:r>
            <a:r>
              <a:rPr lang="en-US" dirty="0" err="1"/>
              <a:t>yarajo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150" y="2517857"/>
            <a:ext cx="4783850" cy="37940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17" y="2681123"/>
            <a:ext cx="6552378" cy="4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1802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Kpeliye’e</a:t>
            </a:r>
            <a:r>
              <a:rPr lang="en-US" dirty="0" smtClean="0"/>
              <a:t> – face mask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</a:t>
            </a:r>
            <a:r>
              <a:rPr lang="en-US" dirty="0"/>
              <a:t>are a variety of </a:t>
            </a:r>
            <a:r>
              <a:rPr lang="en-US" dirty="0" err="1" smtClean="0"/>
              <a:t>Kpleliye’e</a:t>
            </a:r>
            <a:r>
              <a:rPr lang="en-US" dirty="0" smtClean="0"/>
              <a:t> masks </a:t>
            </a:r>
            <a:r>
              <a:rPr lang="en-US" dirty="0"/>
              <a:t>within the Senufo people One style of masks referred to as “beautiful lady mask” </a:t>
            </a:r>
            <a:r>
              <a:rPr lang="en-US" dirty="0" smtClean="0"/>
              <a:t>or </a:t>
            </a:r>
            <a:r>
              <a:rPr lang="en-US" dirty="0" err="1" smtClean="0"/>
              <a:t>kpellie</a:t>
            </a:r>
            <a:r>
              <a:rPr lang="en-US" dirty="0" smtClean="0"/>
              <a:t> or </a:t>
            </a:r>
            <a:r>
              <a:rPr lang="en-US" dirty="0" err="1" smtClean="0"/>
              <a:t>kpeliye</a:t>
            </a:r>
            <a:r>
              <a:rPr lang="en-US" dirty="0" smtClean="0"/>
              <a:t> </a:t>
            </a:r>
          </a:p>
          <a:p>
            <a:r>
              <a:rPr lang="en-US" dirty="0" smtClean="0"/>
              <a:t>Their dance </a:t>
            </a:r>
            <a:r>
              <a:rPr lang="en-US" dirty="0"/>
              <a:t>incorporates </a:t>
            </a:r>
            <a:r>
              <a:rPr lang="en-US" dirty="0" err="1"/>
              <a:t>womens</a:t>
            </a:r>
            <a:r>
              <a:rPr lang="en-US" dirty="0"/>
              <a:t>’ gestures, and uses whisks </a:t>
            </a:r>
            <a:r>
              <a:rPr lang="en-US" dirty="0" smtClean="0"/>
              <a:t>to honor people.</a:t>
            </a:r>
          </a:p>
          <a:p>
            <a:r>
              <a:rPr lang="en-US" dirty="0"/>
              <a:t>Raised and incised scarification patterns ornament their smooth, glossy surfaces.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172200" y="488731"/>
            <a:ext cx="5181600" cy="338958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“Considered </a:t>
            </a:r>
            <a:r>
              <a:rPr lang="en-US" dirty="0"/>
              <a:t>feminine, the masks honor deceased Senufo elders with their grace and beauty. They provide a complement to the aggressive Senufo helmet masks also sponsored by fraternal organizations in the region</a:t>
            </a:r>
            <a:r>
              <a:rPr lang="en-US" dirty="0" smtClean="0"/>
              <a:t>.”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521" y="3689130"/>
            <a:ext cx="2204545" cy="283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58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Recognizable features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90689"/>
            <a:ext cx="5181600" cy="4486274"/>
          </a:xfrm>
        </p:spPr>
        <p:txBody>
          <a:bodyPr>
            <a:normAutofit/>
          </a:bodyPr>
          <a:lstStyle/>
          <a:p>
            <a:r>
              <a:rPr lang="en-US" dirty="0" smtClean="0"/>
              <a:t>There are a variety of masks within the Senufo people</a:t>
            </a:r>
          </a:p>
          <a:p>
            <a:r>
              <a:rPr lang="en-US" dirty="0" smtClean="0"/>
              <a:t>These masks are a composite in imagery and meaning, </a:t>
            </a:r>
            <a:r>
              <a:rPr lang="en-US" dirty="0"/>
              <a:t>many symbolic elements </a:t>
            </a:r>
            <a:r>
              <a:rPr lang="en-US" dirty="0" smtClean="0"/>
              <a:t>are either carved in wood or cast in bronze</a:t>
            </a:r>
          </a:p>
          <a:p>
            <a:r>
              <a:rPr lang="en-US" dirty="0" smtClean="0"/>
              <a:t>smallish face masks,, hybrid imagery (human face/animals) as well as within </a:t>
            </a:r>
            <a:r>
              <a:rPr lang="en-US" dirty="0"/>
              <a:t>geometric extensions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192" y="819150"/>
            <a:ext cx="2247900" cy="4667250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484" y="365125"/>
            <a:ext cx="2331073" cy="4351338"/>
          </a:xfrm>
        </p:spPr>
      </p:pic>
      <p:sp>
        <p:nvSpPr>
          <p:cNvPr id="11" name="TextBox 10"/>
          <p:cNvSpPr txBox="1"/>
          <p:nvPr/>
        </p:nvSpPr>
        <p:spPr>
          <a:xfrm>
            <a:off x="6019800" y="5486400"/>
            <a:ext cx="7360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often have two elongated parts </a:t>
            </a:r>
          </a:p>
          <a:p>
            <a:r>
              <a:rPr lang="en-US" sz="2400" b="1" i="1" dirty="0" smtClean="0"/>
              <a:t>on the bottom of the mask that look like</a:t>
            </a:r>
          </a:p>
          <a:p>
            <a:r>
              <a:rPr lang="en-US" sz="2400" b="1" i="1" dirty="0" smtClean="0"/>
              <a:t>legs, but could be locks of hair or jewelry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819515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Many masking </a:t>
            </a:r>
            <a:r>
              <a:rPr lang="en-US" dirty="0"/>
              <a:t>traditions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involve</a:t>
            </a:r>
            <a:br>
              <a:rPr lang="en-US" dirty="0" smtClean="0"/>
            </a:br>
            <a:r>
              <a:rPr lang="en-US" dirty="0"/>
              <a:t>initiation ceremonies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74779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 smtClean="0"/>
              <a:t>funeral </a:t>
            </a:r>
            <a:r>
              <a:rPr lang="en-US" i="1" dirty="0"/>
              <a:t>masking </a:t>
            </a:r>
            <a:r>
              <a:rPr lang="en-US" i="1" dirty="0" smtClean="0"/>
              <a:t>are </a:t>
            </a:r>
            <a:r>
              <a:rPr lang="en-US" dirty="0" smtClean="0"/>
              <a:t>practices by more </a:t>
            </a:r>
            <a:r>
              <a:rPr lang="en-US" dirty="0"/>
              <a:t>mature members of </a:t>
            </a:r>
            <a:r>
              <a:rPr lang="en-US" dirty="0" smtClean="0"/>
              <a:t>their religious </a:t>
            </a:r>
            <a:r>
              <a:rPr lang="en-US" dirty="0"/>
              <a:t>associations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116" y="126124"/>
            <a:ext cx="4198883" cy="6731876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6855" y="1825625"/>
            <a:ext cx="6166945" cy="4351338"/>
          </a:xfrm>
        </p:spPr>
        <p:txBody>
          <a:bodyPr/>
          <a:lstStyle/>
          <a:p>
            <a:r>
              <a:rPr lang="en-US" dirty="0" smtClean="0"/>
              <a:t>Funeral </a:t>
            </a:r>
          </a:p>
          <a:p>
            <a:pPr marL="0" indent="0">
              <a:buNone/>
            </a:pPr>
            <a:r>
              <a:rPr lang="en-US" dirty="0" smtClean="0"/>
              <a:t>Mask</a:t>
            </a:r>
          </a:p>
          <a:p>
            <a:pPr marL="0" indent="0">
              <a:buNone/>
            </a:pPr>
            <a:r>
              <a:rPr lang="en-US" dirty="0" smtClean="0"/>
              <a:t>honoring a </a:t>
            </a:r>
          </a:p>
          <a:p>
            <a:pPr marL="0" indent="0">
              <a:buNone/>
            </a:pPr>
            <a:r>
              <a:rPr lang="en-US" dirty="0" smtClean="0"/>
              <a:t>female elder</a:t>
            </a:r>
          </a:p>
          <a:p>
            <a:pPr marL="0" indent="0">
              <a:buNone/>
            </a:pPr>
            <a:r>
              <a:rPr lang="en-US" dirty="0" smtClean="0"/>
              <a:t>in the blacksmith</a:t>
            </a:r>
          </a:p>
          <a:p>
            <a:pPr marL="0" indent="0">
              <a:buNone/>
            </a:pPr>
            <a:r>
              <a:rPr lang="en-US" dirty="0" err="1" smtClean="0"/>
              <a:t>Poro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71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PART 2: Case study on masks and Funeral rites </a:t>
            </a:r>
            <a:br>
              <a:rPr lang="en-US" b="1" dirty="0" smtClean="0"/>
            </a:br>
            <a:r>
              <a:rPr lang="en-US" b="1" dirty="0" smtClean="0"/>
              <a:t>– The Dogon People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629" y="2673351"/>
            <a:ext cx="3286125" cy="353377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5566" y="1773238"/>
            <a:ext cx="5181600" cy="4351338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D</a:t>
            </a:r>
            <a:r>
              <a:rPr lang="en-US" dirty="0" smtClean="0"/>
              <a:t>ogon people are a tribe in West Africa, mostly in Mali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13" y="3540126"/>
            <a:ext cx="3900488" cy="2667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00" y="1690688"/>
            <a:ext cx="1868213" cy="257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832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 study: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African masks and Funeral rites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700" b="1" dirty="0" smtClean="0"/>
              <a:t>Dogon </a:t>
            </a:r>
            <a:r>
              <a:rPr lang="en-US" sz="2700" b="1" dirty="0"/>
              <a:t>Masks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759" y="2057401"/>
            <a:ext cx="2352337" cy="452596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1" y="685801"/>
            <a:ext cx="1309255" cy="190361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3352801"/>
            <a:ext cx="1695450" cy="26955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05001" y="2057401"/>
            <a:ext cx="407099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" b="1" dirty="0" smtClean="0"/>
              <a:t>there </a:t>
            </a:r>
            <a:r>
              <a:rPr lang="en-US" sz="1450" b="1" dirty="0"/>
              <a:t>are </a:t>
            </a:r>
          </a:p>
          <a:p>
            <a:r>
              <a:rPr lang="en-US" sz="1450" b="1" dirty="0"/>
              <a:t>a variety of </a:t>
            </a:r>
            <a:r>
              <a:rPr lang="en-US" sz="1450" b="1" dirty="0" smtClean="0"/>
              <a:t>masking traditions</a:t>
            </a:r>
            <a:endParaRPr lang="en-US" sz="1450" b="1" dirty="0"/>
          </a:p>
          <a:p>
            <a:r>
              <a:rPr lang="en-US" sz="1450" b="1" dirty="0"/>
              <a:t>within </a:t>
            </a:r>
            <a:r>
              <a:rPr lang="en-US" sz="1450" b="1" dirty="0" smtClean="0"/>
              <a:t>the Dogon </a:t>
            </a:r>
            <a:r>
              <a:rPr lang="en-US" sz="1450" b="1" dirty="0"/>
              <a:t>ethnic </a:t>
            </a:r>
            <a:r>
              <a:rPr lang="en-US" sz="1450" b="1" dirty="0" smtClean="0"/>
              <a:t>group</a:t>
            </a:r>
          </a:p>
          <a:p>
            <a:endParaRPr lang="en-US" sz="1450" b="1" dirty="0" smtClean="0"/>
          </a:p>
          <a:p>
            <a:r>
              <a:rPr lang="en-US" dirty="0" smtClean="0"/>
              <a:t>thought to be about 78 </a:t>
            </a:r>
            <a:r>
              <a:rPr lang="en-US" dirty="0"/>
              <a:t>different </a:t>
            </a:r>
            <a:endParaRPr lang="en-US" dirty="0" smtClean="0"/>
          </a:p>
          <a:p>
            <a:r>
              <a:rPr lang="en-US" dirty="0" smtClean="0"/>
              <a:t>types </a:t>
            </a:r>
            <a:r>
              <a:rPr lang="en-US" dirty="0"/>
              <a:t>of ritual masks among the Dogon </a:t>
            </a:r>
            <a:endParaRPr lang="en-US" dirty="0" smtClean="0"/>
          </a:p>
          <a:p>
            <a:r>
              <a:rPr lang="en-US" dirty="0" smtClean="0"/>
              <a:t>their imaged based, symbolic </a:t>
            </a:r>
          </a:p>
          <a:p>
            <a:r>
              <a:rPr lang="en-US" dirty="0" smtClean="0"/>
              <a:t>messages </a:t>
            </a:r>
            <a:r>
              <a:rPr lang="en-US" dirty="0"/>
              <a:t>go beyond the </a:t>
            </a:r>
            <a:r>
              <a:rPr lang="en-US" dirty="0" smtClean="0"/>
              <a:t>artistic </a:t>
            </a:r>
          </a:p>
          <a:p>
            <a:r>
              <a:rPr lang="en-US" dirty="0" smtClean="0"/>
              <a:t>into </a:t>
            </a:r>
            <a:r>
              <a:rPr lang="en-US" dirty="0"/>
              <a:t>the realm of </a:t>
            </a:r>
            <a:endParaRPr lang="en-US" dirty="0" smtClean="0"/>
          </a:p>
          <a:p>
            <a:r>
              <a:rPr lang="en-US" dirty="0" smtClean="0"/>
              <a:t>religion </a:t>
            </a:r>
            <a:r>
              <a:rPr lang="en-US" dirty="0"/>
              <a:t>and philosophy.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6400" y="5562601"/>
            <a:ext cx="4044464" cy="849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sz="1560" b="1" dirty="0" smtClean="0"/>
              <a:t>Many </a:t>
            </a:r>
            <a:r>
              <a:rPr lang="en-US" sz="1560" b="1" dirty="0"/>
              <a:t>D</a:t>
            </a:r>
            <a:r>
              <a:rPr lang="en-US" sz="1560" b="1" dirty="0" smtClean="0"/>
              <a:t>ogon masks have other </a:t>
            </a:r>
            <a:r>
              <a:rPr lang="en-US" sz="1560" b="1" dirty="0"/>
              <a:t>Performance elements such as </a:t>
            </a:r>
            <a:r>
              <a:rPr lang="en-US" sz="1560" b="1" dirty="0" smtClean="0"/>
              <a:t> myths and costumes</a:t>
            </a:r>
            <a:endParaRPr lang="en-US" sz="1560" b="1" dirty="0"/>
          </a:p>
        </p:txBody>
      </p:sp>
    </p:spTree>
    <p:extLst>
      <p:ext uri="{BB962C8B-B14F-4D97-AF65-F5344CB8AC3E}">
        <p14:creationId xmlns:p14="http://schemas.microsoft.com/office/powerpoint/2010/main" val="8165328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Funeral rites: case study with the </a:t>
            </a:r>
            <a:r>
              <a:rPr lang="en-US" dirty="0" err="1" smtClean="0"/>
              <a:t>Kanaga</a:t>
            </a:r>
            <a:r>
              <a:rPr lang="en-US" dirty="0" smtClean="0"/>
              <a:t> mask and the funeral rites of the Dogon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Traditional Funeral rites in Africa often involve masked dances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Dogon practice there are elaborate funeral masquerades</a:t>
            </a:r>
          </a:p>
          <a:p>
            <a:pPr marL="0" indent="0">
              <a:buNone/>
            </a:pPr>
            <a:r>
              <a:rPr lang="en-US" dirty="0" smtClean="0"/>
              <a:t>three stages:</a:t>
            </a:r>
          </a:p>
          <a:p>
            <a:r>
              <a:rPr lang="en-US" b="1" dirty="0" smtClean="0"/>
              <a:t>Burial</a:t>
            </a:r>
            <a:r>
              <a:rPr lang="en-US" dirty="0" smtClean="0"/>
              <a:t> – after the burial the person’s soul is thought to remain in the village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Additional Funeral </a:t>
            </a:r>
            <a:r>
              <a:rPr lang="en-US" b="1" dirty="0"/>
              <a:t>rites </a:t>
            </a:r>
            <a:r>
              <a:rPr lang="en-US" dirty="0"/>
              <a:t>– occur </a:t>
            </a:r>
            <a:r>
              <a:rPr lang="en-US" dirty="0" smtClean="0"/>
              <a:t>every 6 </a:t>
            </a:r>
            <a:r>
              <a:rPr lang="en-US" dirty="0"/>
              <a:t>months </a:t>
            </a:r>
            <a:r>
              <a:rPr lang="en-US" dirty="0" smtClean="0"/>
              <a:t>for multiple years</a:t>
            </a:r>
            <a:endParaRPr lang="en-US" dirty="0"/>
          </a:p>
          <a:p>
            <a:r>
              <a:rPr lang="en-US" b="1" i="1" dirty="0" smtClean="0"/>
              <a:t>And finally the </a:t>
            </a:r>
            <a:r>
              <a:rPr lang="en-US" b="1" i="1" dirty="0" err="1" smtClean="0"/>
              <a:t>dama</a:t>
            </a:r>
            <a:r>
              <a:rPr lang="en-US" dirty="0" smtClean="0"/>
              <a:t> </a:t>
            </a:r>
            <a:r>
              <a:rPr lang="en-US" dirty="0"/>
              <a:t>-  5 years later </a:t>
            </a:r>
            <a:r>
              <a:rPr lang="en-US" dirty="0" smtClean="0"/>
              <a:t> is a 6 day rite to </a:t>
            </a:r>
            <a:r>
              <a:rPr lang="en-US" dirty="0"/>
              <a:t>help guide the soul into the world of the ancestors and to restore peace to the village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Awa members are </a:t>
            </a:r>
            <a:r>
              <a:rPr lang="en-US" dirty="0" err="1" smtClean="0"/>
              <a:t>seculed</a:t>
            </a:r>
            <a:r>
              <a:rPr lang="en-US" dirty="0" smtClean="0"/>
              <a:t> in rock shelters for a period prior to the dart of </a:t>
            </a:r>
            <a:r>
              <a:rPr lang="en-US" dirty="0" err="1" smtClean="0"/>
              <a:t>dama</a:t>
            </a:r>
            <a:r>
              <a:rPr lang="en-US" dirty="0" smtClean="0"/>
              <a:t> to renew their masks, music and costumes.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79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Kanaga</a:t>
            </a:r>
            <a:r>
              <a:rPr lang="en-US" dirty="0" smtClean="0"/>
              <a:t>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419349"/>
            <a:ext cx="5181600" cy="375761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 smtClean="0"/>
              <a:t>Kanaga</a:t>
            </a:r>
            <a:r>
              <a:rPr lang="en-US" b="1" dirty="0" smtClean="0"/>
              <a:t> </a:t>
            </a:r>
            <a:r>
              <a:rPr lang="en-US" b="1" dirty="0"/>
              <a:t>masks </a:t>
            </a:r>
            <a:r>
              <a:rPr lang="en-US" dirty="0" smtClean="0"/>
              <a:t>are made of geometric patterns and are normally made by carvers of the Awa society. Have multiple meanings.</a:t>
            </a:r>
          </a:p>
          <a:p>
            <a:r>
              <a:rPr lang="en-US" dirty="0" smtClean="0"/>
              <a:t>Many refer to the double cross design that creates a stylized allusion of a bird, based on a epic story about a hunter</a:t>
            </a:r>
          </a:p>
          <a:p>
            <a:r>
              <a:rPr lang="en-US" dirty="0" smtClean="0"/>
              <a:t>Other interpretations say:</a:t>
            </a:r>
          </a:p>
          <a:p>
            <a:pPr marL="0" indent="0">
              <a:buNone/>
            </a:pPr>
            <a:r>
              <a:rPr lang="en-US" dirty="0" smtClean="0"/>
              <a:t>The deeper meaning of the </a:t>
            </a:r>
            <a:r>
              <a:rPr lang="en-US" dirty="0" err="1" smtClean="0"/>
              <a:t>kanaga</a:t>
            </a:r>
            <a:r>
              <a:rPr lang="en-US" dirty="0" smtClean="0"/>
              <a:t> mask apparently pertains both to God and the creation of the world, </a:t>
            </a:r>
          </a:p>
          <a:p>
            <a:pPr marL="0" indent="0">
              <a:buNone/>
            </a:pPr>
            <a:r>
              <a:rPr lang="en-US" b="1" dirty="0" smtClean="0"/>
              <a:t>the crossbars being his arms and legs</a:t>
            </a:r>
            <a:r>
              <a:rPr lang="en-US" dirty="0" smtClean="0"/>
              <a:t>, and to the arrangement of the universe, with the </a:t>
            </a:r>
            <a:r>
              <a:rPr lang="en-US" b="1" dirty="0" smtClean="0"/>
              <a:t>upper crossbar representing the sky and the lower one the earth.</a:t>
            </a:r>
          </a:p>
          <a:p>
            <a:endParaRPr lang="en-US" dirty="0" smtClean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These masks are typically worn during the </a:t>
            </a:r>
            <a:r>
              <a:rPr lang="en-US" dirty="0" err="1" smtClean="0"/>
              <a:t>dama</a:t>
            </a:r>
            <a:r>
              <a:rPr lang="en-US" dirty="0" smtClean="0"/>
              <a:t> phase of the funeral rites, and </a:t>
            </a:r>
          </a:p>
          <a:p>
            <a:endParaRPr lang="en-US" dirty="0"/>
          </a:p>
          <a:p>
            <a:r>
              <a:rPr lang="en-US" dirty="0" smtClean="0"/>
              <a:t>Some interpretations say they represent the first human beings.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“African Carving: A Dogon </a:t>
            </a:r>
            <a:r>
              <a:rPr lang="en-US" b="1" dirty="0" err="1"/>
              <a:t>Kanaga</a:t>
            </a:r>
            <a:r>
              <a:rPr lang="en-US" b="1" dirty="0"/>
              <a:t> Mask” from </a:t>
            </a:r>
            <a:r>
              <a:rPr lang="en-US" b="1" i="1" dirty="0"/>
              <a:t>Documentary Educational </a:t>
            </a:r>
            <a:r>
              <a:rPr lang="en-US" b="1" i="1" dirty="0" smtClean="0"/>
              <a:t>Resources. 3 </a:t>
            </a:r>
            <a:r>
              <a:rPr lang="en-US" b="1" i="1" dirty="0" err="1" smtClean="0"/>
              <a:t>mins</a:t>
            </a:r>
            <a:r>
              <a:rPr lang="en-US" b="1" i="1" dirty="0" smtClean="0"/>
              <a:t>.</a:t>
            </a:r>
            <a:endParaRPr lang="en-US" b="1" i="1" dirty="0"/>
          </a:p>
          <a:p>
            <a:pPr marL="0" indent="0">
              <a:buNone/>
            </a:pPr>
            <a:r>
              <a:rPr lang="en-US" b="1" u="sng" dirty="0">
                <a:hlinkClick r:id="rId2"/>
              </a:rPr>
              <a:t>http://www.der.org/films/african-carving.html</a:t>
            </a:r>
            <a:endParaRPr lang="en-US" b="1" u="sng" dirty="0"/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130" y="365125"/>
            <a:ext cx="1310640" cy="190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18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Dama</a:t>
            </a:r>
            <a:r>
              <a:rPr lang="en-US" dirty="0" smtClean="0"/>
              <a:t> celebration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During the </a:t>
            </a:r>
            <a:r>
              <a:rPr lang="en-US" dirty="0" err="1"/>
              <a:t>Dama</a:t>
            </a:r>
            <a:r>
              <a:rPr lang="en-US" dirty="0"/>
              <a:t> celebration,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villagers might circle </a:t>
            </a:r>
            <a:r>
              <a:rPr lang="en-US" dirty="0"/>
              <a:t>around </a:t>
            </a:r>
            <a:r>
              <a:rPr lang="en-US" dirty="0" smtClean="0"/>
              <a:t>the stilt </a:t>
            </a:r>
            <a:r>
              <a:rPr lang="en-US" dirty="0"/>
              <a:t>dancers. </a:t>
            </a:r>
            <a:endParaRPr lang="en-US" dirty="0" smtClean="0"/>
          </a:p>
          <a:p>
            <a:r>
              <a:rPr lang="en-US" dirty="0" smtClean="0"/>
              <a:t>These stilt performers’ </a:t>
            </a:r>
            <a:r>
              <a:rPr lang="en-US" dirty="0"/>
              <a:t>dance and costumes imitate a long-legged water bird. The dancers execute difficult steps while teetering high above the crowd. </a:t>
            </a:r>
            <a:endParaRPr lang="en-US" dirty="0" smtClean="0"/>
          </a:p>
          <a:p>
            <a:r>
              <a:rPr lang="en-US" dirty="0" smtClean="0"/>
              <a:t>Through </a:t>
            </a:r>
            <a:r>
              <a:rPr lang="en-US" dirty="0"/>
              <a:t>such rituals, the Dogon believe that the benevolent force of the ancestor is transmitted to them.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25625"/>
            <a:ext cx="5125907" cy="456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89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Dramatic mimicry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340" y="4136231"/>
            <a:ext cx="3741420" cy="250961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847725"/>
            <a:ext cx="5181600" cy="5329238"/>
          </a:xfrm>
        </p:spPr>
        <p:txBody>
          <a:bodyPr/>
          <a:lstStyle/>
          <a:p>
            <a:r>
              <a:rPr lang="en-US" dirty="0" smtClean="0"/>
              <a:t>… or they might parade throughout the village in mock combat in order to drive the soul out of the village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505" y="3096419"/>
            <a:ext cx="3749040" cy="25603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440974"/>
            <a:ext cx="374904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2032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to the mask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When the mask is worn, the back of the dancer's head is covered with a hood of plaited fiber fringe around the head, at the base of the masks. </a:t>
            </a:r>
          </a:p>
          <a:p>
            <a:r>
              <a:rPr lang="en-US" dirty="0" smtClean="0"/>
              <a:t>The dancer wears a vest made of black strip-woven cloth and red broadcloth strips embroidered with white cowrie-shells; </a:t>
            </a:r>
          </a:p>
          <a:p>
            <a:r>
              <a:rPr lang="en-US" dirty="0" smtClean="0"/>
              <a:t>strands of glass and plastic beads dangle from its edges.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707" y="1825625"/>
            <a:ext cx="2880585" cy="4351338"/>
          </a:xfrm>
        </p:spPr>
      </p:pic>
    </p:spTree>
    <p:extLst>
      <p:ext uri="{BB962C8B-B14F-4D97-AF65-F5344CB8AC3E}">
        <p14:creationId xmlns:p14="http://schemas.microsoft.com/office/powerpoint/2010/main" val="2971861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the ceremonial costume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kanaga</a:t>
            </a:r>
            <a:r>
              <a:rPr lang="en-US" dirty="0" smtClean="0"/>
              <a:t> dancer also wears a pair of trousers made of indigo-dyed, strip-woven cotton cloth, over which he ties a long skirt of curly, loosely strung, black-dyed </a:t>
            </a:r>
            <a:r>
              <a:rPr lang="en-US" dirty="0" err="1" smtClean="0"/>
              <a:t>sanseveria</a:t>
            </a:r>
            <a:r>
              <a:rPr lang="en-US" dirty="0" smtClean="0"/>
              <a:t> fibers and short overskirts of straight red and yellow fibers. </a:t>
            </a:r>
          </a:p>
          <a:p>
            <a:r>
              <a:rPr lang="en-US" dirty="0" smtClean="0"/>
              <a:t>For a traditional </a:t>
            </a:r>
            <a:r>
              <a:rPr lang="en-US" dirty="0" err="1" smtClean="0"/>
              <a:t>dama</a:t>
            </a:r>
            <a:r>
              <a:rPr lang="en-US" dirty="0" smtClean="0"/>
              <a:t> (or funeral ceremony), the preparation and dyeing of the fibers are undertaken with as much secrecy and ritual as is the carving of the wooden mask.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574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kanaga</a:t>
            </a:r>
            <a:r>
              <a:rPr lang="en-US" dirty="0" smtClean="0"/>
              <a:t> masks dance during the </a:t>
            </a:r>
            <a:r>
              <a:rPr lang="en-US" i="1" dirty="0" err="1" smtClean="0"/>
              <a:t>dama</a:t>
            </a:r>
            <a:r>
              <a:rPr lang="en-US" dirty="0" smtClean="0"/>
              <a:t> ceremony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87105"/>
            <a:ext cx="5181600" cy="402837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323975"/>
            <a:ext cx="5181600" cy="4852988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The Dogon believe that the </a:t>
            </a:r>
            <a:r>
              <a:rPr lang="en-US" b="1" dirty="0" err="1"/>
              <a:t>Dama</a:t>
            </a:r>
            <a:r>
              <a:rPr lang="en-US" b="1" dirty="0"/>
              <a:t> dance creates a bridge into the supernatural world</a:t>
            </a:r>
            <a:r>
              <a:rPr lang="en-US" b="1" dirty="0" smtClean="0"/>
              <a:t>.</a:t>
            </a:r>
          </a:p>
          <a:p>
            <a:endParaRPr lang="en-US" b="1" dirty="0" smtClean="0"/>
          </a:p>
          <a:p>
            <a:r>
              <a:rPr lang="en-US" b="1" dirty="0" smtClean="0"/>
              <a:t>When a dancer wears the </a:t>
            </a:r>
            <a:r>
              <a:rPr lang="en-US" b="1" dirty="0" err="1" smtClean="0"/>
              <a:t>Kanaga</a:t>
            </a:r>
            <a:r>
              <a:rPr lang="en-US" b="1" dirty="0" smtClean="0"/>
              <a:t> mask he symbolically becomes part of the Creator.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sz="3800" dirty="0" smtClean="0"/>
              <a:t>He touches the ground with his mask and directs a soul to Heaven. </a:t>
            </a:r>
          </a:p>
          <a:p>
            <a:r>
              <a:rPr lang="en-US" dirty="0" smtClean="0"/>
              <a:t>Although these dances are now frequently performed for the public, the meaning of </a:t>
            </a:r>
            <a:r>
              <a:rPr lang="en-US" dirty="0" err="1" smtClean="0"/>
              <a:t>Kanaga</a:t>
            </a:r>
            <a:r>
              <a:rPr lang="en-US" dirty="0" smtClean="0"/>
              <a:t> is retained by the Dogon who fear, respect and depend on the power of the mask. </a:t>
            </a:r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sz="3200" dirty="0" smtClean="0"/>
              <a:t>The belief is that without </a:t>
            </a:r>
            <a:r>
              <a:rPr lang="en-US" sz="3200" dirty="0"/>
              <a:t>the </a:t>
            </a:r>
            <a:r>
              <a:rPr lang="en-US" sz="3200" dirty="0" err="1"/>
              <a:t>Dama</a:t>
            </a:r>
            <a:r>
              <a:rPr lang="en-US" sz="3200" dirty="0"/>
              <a:t> dance, the dead cannot cross over into peace.</a:t>
            </a:r>
          </a:p>
        </p:txBody>
      </p:sp>
    </p:spTree>
    <p:extLst>
      <p:ext uri="{BB962C8B-B14F-4D97-AF65-F5344CB8AC3E}">
        <p14:creationId xmlns:p14="http://schemas.microsoft.com/office/powerpoint/2010/main" val="155118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the video of the dance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West African Masks                                      9:18 </a:t>
            </a:r>
            <a:r>
              <a:rPr lang="en-US" b="1" dirty="0" err="1"/>
              <a:t>mins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Dogon culture</a:t>
            </a:r>
            <a:endParaRPr lang="en-US" dirty="0"/>
          </a:p>
          <a:p>
            <a:pPr marL="0" indent="0">
              <a:buNone/>
            </a:pPr>
            <a:r>
              <a:rPr lang="en-US" b="1" u="sng" dirty="0">
                <a:hlinkClick r:id="rId2"/>
              </a:rPr>
              <a:t>https://www.youtube.com/watch?v=QgemQT6Lnqo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184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</a:t>
            </a:r>
            <a:r>
              <a:rPr lang="en-US" dirty="0" smtClean="0"/>
              <a:t>on Senufo masks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P. Jan </a:t>
            </a:r>
            <a:r>
              <a:rPr lang="en-US" b="1" dirty="0" err="1"/>
              <a:t>Vandenhoute</a:t>
            </a:r>
            <a:r>
              <a:rPr lang="en-US" b="1" dirty="0"/>
              <a:t>, G.W. Harley, </a:t>
            </a:r>
            <a:r>
              <a:rPr lang="en-US" b="1" i="1" dirty="0" err="1"/>
              <a:t>Poro</a:t>
            </a:r>
            <a:r>
              <a:rPr lang="en-US" b="1" i="1" dirty="0"/>
              <a:t> and Mask : A Few Comments on Masks as agents of social control in Northeast Liberia</a:t>
            </a:r>
            <a:r>
              <a:rPr lang="en-US" b="1" dirty="0"/>
              <a:t> (Ghent, 1989, </a:t>
            </a:r>
            <a:r>
              <a:rPr lang="en-US" b="1" i="1" dirty="0"/>
              <a:t>Working Papers in Ethnic Art</a:t>
            </a:r>
            <a:r>
              <a:rPr lang="en-US" b="1" dirty="0"/>
              <a:t>, 4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Exhibition notes, </a:t>
            </a:r>
            <a:r>
              <a:rPr lang="en-US" b="1" i="1" dirty="0"/>
              <a:t>Final Remaining </a:t>
            </a:r>
            <a:r>
              <a:rPr lang="en-US" b="1" i="1" dirty="0" err="1"/>
              <a:t>Kpellie</a:t>
            </a:r>
            <a:r>
              <a:rPr lang="en-US" b="1" i="1" dirty="0"/>
              <a:t> Mask from Our </a:t>
            </a:r>
            <a:r>
              <a:rPr lang="en-US" b="1" i="1" dirty="0" err="1"/>
              <a:t>Parcours</a:t>
            </a:r>
            <a:r>
              <a:rPr lang="en-US" b="1" i="1" dirty="0"/>
              <a:t> des </a:t>
            </a:r>
            <a:r>
              <a:rPr lang="en-US" b="1" i="1" dirty="0" err="1"/>
              <a:t>Mondes</a:t>
            </a:r>
            <a:r>
              <a:rPr lang="en-US" b="1" i="1" dirty="0"/>
              <a:t> (Paris) </a:t>
            </a:r>
            <a:r>
              <a:rPr lang="en-US" b="1" i="1" dirty="0" smtClean="0"/>
              <a:t>Exhibition</a:t>
            </a:r>
            <a:r>
              <a:rPr lang="en-US" b="1" dirty="0" smtClean="0"/>
              <a:t> - </a:t>
            </a:r>
            <a:r>
              <a:rPr lang="en-US" dirty="0" err="1" smtClean="0"/>
              <a:t>Berz</a:t>
            </a:r>
            <a:r>
              <a:rPr lang="en-US" dirty="0" smtClean="0"/>
              <a:t> Gallery of African </a:t>
            </a:r>
            <a:r>
              <a:rPr lang="en-US" dirty="0" err="1" smtClean="0"/>
              <a:t>ARt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berzgallery.com/simian-style-the-final-remaining-kpellie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---</a:t>
            </a:r>
          </a:p>
          <a:p>
            <a:r>
              <a:rPr lang="en-US" b="1" dirty="0" smtClean="0"/>
              <a:t>IMAGES</a:t>
            </a:r>
            <a:r>
              <a:rPr lang="en-US" dirty="0"/>
              <a:t>/</a:t>
            </a:r>
            <a:r>
              <a:rPr lang="en-US" dirty="0" smtClean="0"/>
              <a:t>Cleveland </a:t>
            </a:r>
            <a:r>
              <a:rPr lang="en-US" dirty="0"/>
              <a:t>Museum of </a:t>
            </a:r>
            <a:r>
              <a:rPr lang="en-US" dirty="0" smtClean="0"/>
              <a:t>Art/</a:t>
            </a:r>
            <a:r>
              <a:rPr lang="en-US" b="1" dirty="0" smtClean="0"/>
              <a:t>Mask </a:t>
            </a:r>
            <a:r>
              <a:rPr lang="en-US" b="1" dirty="0"/>
              <a:t>of the Senufo</a:t>
            </a:r>
            <a:endParaRPr lang="en-US" dirty="0"/>
          </a:p>
          <a:p>
            <a:r>
              <a:rPr lang="en-US" u="sng" dirty="0">
                <a:hlinkClick r:id="rId3"/>
              </a:rPr>
              <a:t>http://www.clevelandart.org/art/1989.48?collection_search_views_fulltext=&amp;collection_search_views_artist_full_name=&amp;field_images_field_large_image_url=All&amp;field_highlight_museum=All&amp;f[0]=field_collection%3A823</a:t>
            </a:r>
            <a:endParaRPr lang="en-US" dirty="0"/>
          </a:p>
          <a:p>
            <a:r>
              <a:rPr lang="en-US" dirty="0"/>
              <a:t>see this page for </a:t>
            </a:r>
            <a:r>
              <a:rPr lang="en-US" dirty="0" smtClean="0"/>
              <a:t>other </a:t>
            </a:r>
            <a:r>
              <a:rPr lang="en-US" dirty="0"/>
              <a:t>examples from The Cleveland Museum of Art</a:t>
            </a:r>
          </a:p>
          <a:p>
            <a:r>
              <a:rPr lang="en-US" u="sng" dirty="0">
                <a:hlinkClick r:id="rId4"/>
              </a:rPr>
              <a:t>http://www.clevelandart.org/art/departments/african-art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143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4295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Important Sources on Senufo masks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8083"/>
            <a:ext cx="10515600" cy="498614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Cole, Herbert M. 2001. “The Senufo, Masks and Masquerades” and “Places of Assembly and Celebration” from </a:t>
            </a:r>
            <a:r>
              <a:rPr lang="en-US" i="1" dirty="0" smtClean="0"/>
              <a:t>A History of Art in Africa</a:t>
            </a:r>
            <a:r>
              <a:rPr lang="en-US" dirty="0" smtClean="0"/>
              <a:t>, by Monica Blackmun </a:t>
            </a:r>
            <a:r>
              <a:rPr lang="en-US" dirty="0" err="1" smtClean="0"/>
              <a:t>Visona</a:t>
            </a:r>
            <a:r>
              <a:rPr lang="en-US" dirty="0" smtClean="0"/>
              <a:t>, Robin </a:t>
            </a:r>
            <a:r>
              <a:rPr lang="en-US" dirty="0" err="1" smtClean="0"/>
              <a:t>Poynor</a:t>
            </a:r>
            <a:r>
              <a:rPr lang="en-US" dirty="0" smtClean="0"/>
              <a:t>, Herbert M. </a:t>
            </a:r>
            <a:r>
              <a:rPr lang="en-US" dirty="0" err="1" smtClean="0"/>
              <a:t>cole</a:t>
            </a:r>
            <a:r>
              <a:rPr lang="en-US" dirty="0" smtClean="0"/>
              <a:t>, and Michael D. Harris, eds. Pp. 149-152, and 152-153. New York: Harry N. Abrams, Inc. Publishers.</a:t>
            </a:r>
          </a:p>
          <a:p>
            <a:pPr lvl="0"/>
            <a:r>
              <a:rPr lang="en-US" dirty="0" smtClean="0"/>
              <a:t>Forster</a:t>
            </a:r>
            <a:r>
              <a:rPr lang="en-US" dirty="0"/>
              <a:t>, Till, Senufo masking and the art of </a:t>
            </a:r>
            <a:r>
              <a:rPr lang="en-US" dirty="0" err="1"/>
              <a:t>Poro</a:t>
            </a:r>
            <a:r>
              <a:rPr lang="en-US" dirty="0"/>
              <a:t>.., Vol. 26, African Arts, 01-01-1993, pp </a:t>
            </a:r>
            <a:r>
              <a:rPr lang="en-US" dirty="0" smtClean="0"/>
              <a:t>30. Or </a:t>
            </a:r>
            <a:r>
              <a:rPr lang="en-US" dirty="0"/>
              <a:t>see [http://liberia.flemister.info/poro.html</a:t>
            </a:r>
            <a:r>
              <a:rPr lang="en-US" dirty="0" smtClean="0"/>
              <a:t>]</a:t>
            </a:r>
          </a:p>
          <a:p>
            <a:r>
              <a:rPr lang="en-US" dirty="0" err="1"/>
              <a:t>Gagliardi</a:t>
            </a:r>
            <a:r>
              <a:rPr lang="en-US" dirty="0"/>
              <a:t>, Susan. 2015. </a:t>
            </a:r>
            <a:r>
              <a:rPr lang="en-US" i="1" dirty="0"/>
              <a:t>Senufo Unbound. </a:t>
            </a:r>
            <a:r>
              <a:rPr lang="en-US" dirty="0"/>
              <a:t>Yale University Press.</a:t>
            </a:r>
          </a:p>
          <a:p>
            <a:endParaRPr lang="en-US" dirty="0"/>
          </a:p>
          <a:p>
            <a:r>
              <a:rPr lang="en-US" dirty="0" err="1"/>
              <a:t>Gagliardi</a:t>
            </a:r>
            <a:r>
              <a:rPr lang="en-US" dirty="0"/>
              <a:t>, Susan Elizabeth. 2010. </a:t>
            </a:r>
            <a:r>
              <a:rPr lang="en-US" i="1" dirty="0"/>
              <a:t>“Senufo Arts and </a:t>
            </a:r>
            <a:r>
              <a:rPr lang="en-US" i="1" dirty="0" err="1"/>
              <a:t>Poro</a:t>
            </a:r>
            <a:r>
              <a:rPr lang="en-US" i="1" dirty="0"/>
              <a:t> Initiation in Northern Côte d’Ivoire.”</a:t>
            </a:r>
            <a:r>
              <a:rPr lang="en-US" dirty="0"/>
              <a:t> Essay for </a:t>
            </a:r>
            <a:r>
              <a:rPr lang="en-US" i="1" dirty="0"/>
              <a:t>The Metropolitan Museum of Art.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https://www.metmuseum.org/toah/hd/poro/hd_poro.htm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Accessed: 1 Feb 2018</a:t>
            </a:r>
            <a:r>
              <a:rPr lang="en-US" dirty="0" smtClean="0"/>
              <a:t>.</a:t>
            </a:r>
          </a:p>
          <a:p>
            <a:r>
              <a:rPr lang="en-US" dirty="0" smtClean="0"/>
              <a:t>Glaze</a:t>
            </a:r>
            <a:r>
              <a:rPr lang="en-US" dirty="0"/>
              <a:t>, Anita J. 1981. </a:t>
            </a:r>
            <a:r>
              <a:rPr lang="en-US" i="1" dirty="0"/>
              <a:t>Art and Death in a Senufo Village. </a:t>
            </a:r>
            <a:r>
              <a:rPr lang="en-US" dirty="0"/>
              <a:t>Bloomington. </a:t>
            </a:r>
            <a:endParaRPr lang="en-US" dirty="0" smtClean="0"/>
          </a:p>
          <a:p>
            <a:r>
              <a:rPr lang="en-US" dirty="0"/>
              <a:t>Meyer, Laure. 2001. “Masks for Important Occasions” in </a:t>
            </a:r>
            <a:r>
              <a:rPr lang="en-US" i="1" dirty="0"/>
              <a:t>African Forms: Art and Rituals.</a:t>
            </a:r>
            <a:r>
              <a:rPr lang="en-US" dirty="0"/>
              <a:t> New York, NY: </a:t>
            </a:r>
            <a:r>
              <a:rPr lang="en-US" dirty="0" err="1"/>
              <a:t>Assouline</a:t>
            </a:r>
            <a:r>
              <a:rPr lang="en-US" dirty="0"/>
              <a:t>. Pp. 150-151</a:t>
            </a:r>
            <a:r>
              <a:rPr lang="en-US" dirty="0" smtClean="0"/>
              <a:t>.</a:t>
            </a:r>
          </a:p>
          <a:p>
            <a:r>
              <a:rPr lang="en-US" dirty="0" smtClean="0"/>
              <a:t>Richter</a:t>
            </a:r>
            <a:r>
              <a:rPr lang="en-US" dirty="0"/>
              <a:t>, Dolores. 1979. </a:t>
            </a:r>
            <a:r>
              <a:rPr lang="en-US" dirty="0" smtClean="0"/>
              <a:t>“Senufo </a:t>
            </a:r>
            <a:r>
              <a:rPr lang="en-US" dirty="0"/>
              <a:t>Mask Classification," African Arts 12, 3: 66-73, 93-94.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3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sources- </a:t>
            </a:r>
            <a:r>
              <a:rPr lang="en-US" dirty="0"/>
              <a:t>S</a:t>
            </a:r>
            <a:r>
              <a:rPr lang="en-US" dirty="0" smtClean="0"/>
              <a:t>enufo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LA DANSE DES MASQUES DES FORGERONS DE KOFFRE COTE D'IVOIRE </a:t>
            </a:r>
          </a:p>
          <a:p>
            <a:r>
              <a:rPr lang="en-US" dirty="0"/>
              <a:t>Senufo </a:t>
            </a:r>
            <a:r>
              <a:rPr lang="en-US" dirty="0" smtClean="0"/>
              <a:t>masks dance </a:t>
            </a:r>
            <a:r>
              <a:rPr lang="en-US" dirty="0"/>
              <a:t>9:59 </a:t>
            </a:r>
            <a:r>
              <a:rPr lang="en-US" dirty="0" err="1"/>
              <a:t>mins</a:t>
            </a:r>
            <a:endParaRPr lang="en-US" dirty="0"/>
          </a:p>
          <a:p>
            <a:r>
              <a:rPr lang="en-US" u="sng" dirty="0">
                <a:hlinkClick r:id="rId2"/>
              </a:rPr>
              <a:t>https://www.youtube.com/watch?v=2KvgjC73J5k</a:t>
            </a:r>
            <a:endParaRPr lang="en-US" dirty="0"/>
          </a:p>
          <a:p>
            <a:r>
              <a:rPr lang="en-US" b="1" dirty="0"/>
              <a:t>Published on Oct 30, </a:t>
            </a:r>
            <a:r>
              <a:rPr lang="en-US" b="1" dirty="0" smtClean="0"/>
              <a:t>2013</a:t>
            </a:r>
            <a:r>
              <a:rPr lang="en-US" dirty="0"/>
              <a:t>.</a:t>
            </a:r>
            <a:r>
              <a:rPr lang="en-US" dirty="0" smtClean="0"/>
              <a:t>au </a:t>
            </a:r>
            <a:r>
              <a:rPr lang="en-US" dirty="0" err="1"/>
              <a:t>cours</a:t>
            </a:r>
            <a:r>
              <a:rPr lang="en-US" dirty="0"/>
              <a:t> des </a:t>
            </a:r>
            <a:r>
              <a:rPr lang="en-US" dirty="0" err="1"/>
              <a:t>funerailles</a:t>
            </a:r>
            <a:r>
              <a:rPr lang="en-US" dirty="0"/>
              <a:t> </a:t>
            </a:r>
            <a:r>
              <a:rPr lang="en-US" dirty="0" err="1"/>
              <a:t>uniquemen</a:t>
            </a:r>
            <a:r>
              <a:rPr lang="en-US" dirty="0"/>
              <a:t> c </a:t>
            </a:r>
            <a:r>
              <a:rPr lang="en-US" dirty="0" err="1" smtClean="0"/>
              <a:t>mamadou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------------------------------------------------------------------------------------</a:t>
            </a:r>
          </a:p>
          <a:p>
            <a:r>
              <a:rPr lang="en-US" b="1" dirty="0"/>
              <a:t>The Bridge of spirits - Part 4 The Senufo - 10:04 </a:t>
            </a:r>
            <a:r>
              <a:rPr lang="en-US" b="1" dirty="0" err="1" smtClean="0"/>
              <a:t>mins</a:t>
            </a:r>
            <a:endParaRPr lang="en-US" b="1" dirty="0" smtClean="0"/>
          </a:p>
          <a:p>
            <a:r>
              <a:rPr lang="en-US" b="1" dirty="0" smtClean="0"/>
              <a:t>New Atlantis Full Documentaries</a:t>
            </a:r>
            <a:endParaRPr lang="en-US" dirty="0"/>
          </a:p>
          <a:p>
            <a:r>
              <a:rPr lang="en-US" b="1" u="sng" dirty="0" smtClean="0">
                <a:hlinkClick r:id="rId3"/>
              </a:rPr>
              <a:t>https</a:t>
            </a:r>
            <a:r>
              <a:rPr lang="en-US" b="1" u="sng" dirty="0">
                <a:hlinkClick r:id="rId3"/>
              </a:rPr>
              <a:t>://www.youtube.com/watch?v=Rljf3boywZE&amp;list=PL_w57E3bEZdfaBxxmuccYj-JP3S_sMZ8s&amp;index=54</a:t>
            </a:r>
            <a:endParaRPr lang="en-US" dirty="0"/>
          </a:p>
          <a:p>
            <a:r>
              <a:rPr lang="en-US" b="1" dirty="0"/>
              <a:t>Published on Apr 26, 2013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7507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What is Senufo </a:t>
            </a:r>
            <a:r>
              <a:rPr lang="en-US" b="1" dirty="0" smtClean="0"/>
              <a:t>?</a:t>
            </a:r>
            <a:r>
              <a:rPr lang="en-US" dirty="0" smtClean="0"/>
              <a:t>/</a:t>
            </a:r>
            <a:r>
              <a:rPr lang="en-US" b="1" dirty="0" smtClean="0"/>
              <a:t>Published </a:t>
            </a:r>
            <a:r>
              <a:rPr lang="en-US" b="1" dirty="0"/>
              <a:t>on Feb 3, 2015</a:t>
            </a:r>
            <a:endParaRPr lang="en-US" dirty="0"/>
          </a:p>
          <a:p>
            <a:r>
              <a:rPr lang="en-US" u="sng" dirty="0">
                <a:hlinkClick r:id="rId2"/>
              </a:rPr>
              <a:t>https://www.youtube.com/watch?v=hYfh3odMMmU</a:t>
            </a:r>
            <a:endParaRPr lang="en-US" dirty="0"/>
          </a:p>
          <a:p>
            <a:r>
              <a:rPr lang="en-US" dirty="0" smtClean="0"/>
              <a:t>exhibition</a:t>
            </a:r>
            <a:r>
              <a:rPr lang="en-US" dirty="0"/>
              <a:t>, Senufo: Art and Identity in West Africa at the Cleveland Museum of </a:t>
            </a:r>
            <a:r>
              <a:rPr lang="en-US" dirty="0" smtClean="0"/>
              <a:t>Art.2015</a:t>
            </a:r>
            <a:r>
              <a:rPr lang="en-US" dirty="0"/>
              <a:t>, explore the first exhibition devoted to the Senufo in more than 50 years, and download the app to learn more! Visit </a:t>
            </a:r>
            <a:r>
              <a:rPr lang="en-US" u="sng" dirty="0">
                <a:hlinkClick r:id="rId3"/>
              </a:rPr>
              <a:t>http://clevelandart.org/senufo</a:t>
            </a:r>
            <a:r>
              <a:rPr lang="en-US" dirty="0"/>
              <a:t> for details.</a:t>
            </a:r>
          </a:p>
          <a:p>
            <a:r>
              <a:rPr lang="en-US" dirty="0"/>
              <a:t>Senufo: Art and Identity in West Africa at the Cleveland Museum of Art (Trailer)</a:t>
            </a:r>
          </a:p>
          <a:p>
            <a:r>
              <a:rPr lang="en-US" b="1" dirty="0"/>
              <a:t>Published on Mar 6, 2015</a:t>
            </a:r>
            <a:endParaRPr lang="en-US" dirty="0"/>
          </a:p>
          <a:p>
            <a:r>
              <a:rPr lang="en-US" u="sng" dirty="0">
                <a:hlinkClick r:id="rId4"/>
              </a:rPr>
              <a:t>https://www.youtube.com/watch?v=rUv95dlHiQk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02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resources on the Dogon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340069"/>
            <a:ext cx="10515600" cy="4836894"/>
          </a:xfrm>
        </p:spPr>
        <p:txBody>
          <a:bodyPr>
            <a:normAutofit fontScale="92500" lnSpcReduction="20000"/>
          </a:bodyPr>
          <a:lstStyle/>
          <a:p>
            <a:endParaRPr lang="en-US" sz="1300" b="1" dirty="0"/>
          </a:p>
          <a:p>
            <a:pPr marL="0" indent="0">
              <a:buNone/>
            </a:pPr>
            <a:r>
              <a:rPr lang="en-US" sz="1900" b="1" dirty="0" smtClean="0"/>
              <a:t>“African Carving: A Dogon </a:t>
            </a:r>
            <a:r>
              <a:rPr lang="en-US" sz="1900" b="1" dirty="0" err="1" smtClean="0"/>
              <a:t>Kanaga</a:t>
            </a:r>
            <a:r>
              <a:rPr lang="en-US" sz="1900" b="1" dirty="0" smtClean="0"/>
              <a:t> Mask” from </a:t>
            </a:r>
            <a:r>
              <a:rPr lang="en-US" sz="1900" b="1" i="1" dirty="0" smtClean="0"/>
              <a:t>Documentary Educational Resources</a:t>
            </a:r>
          </a:p>
          <a:p>
            <a:pPr marL="0" indent="0">
              <a:buNone/>
            </a:pPr>
            <a:r>
              <a:rPr lang="en-US" sz="1900" b="1" u="sng" dirty="0" smtClean="0">
                <a:hlinkClick r:id="rId2"/>
              </a:rPr>
              <a:t>http://www.der.org/films/african-carving.html</a:t>
            </a:r>
            <a:endParaRPr lang="en-US" sz="1900" b="1" u="sng" dirty="0" smtClean="0"/>
          </a:p>
          <a:p>
            <a:pPr marL="0" indent="0">
              <a:buNone/>
            </a:pPr>
            <a:endParaRPr lang="en-US" sz="1900" u="sng" dirty="0"/>
          </a:p>
          <a:p>
            <a:pPr marL="0" indent="0">
              <a:buNone/>
            </a:pPr>
            <a:r>
              <a:rPr lang="en-US" sz="1900" b="1" dirty="0"/>
              <a:t>West African Masks  Dogon </a:t>
            </a:r>
            <a:r>
              <a:rPr lang="en-US" sz="1900" b="1" dirty="0" smtClean="0"/>
              <a:t>culture</a:t>
            </a:r>
            <a:r>
              <a:rPr lang="en-US" sz="1900" dirty="0" smtClean="0"/>
              <a:t> - </a:t>
            </a:r>
            <a:r>
              <a:rPr lang="en-US" sz="1900" b="1" dirty="0" smtClean="0"/>
              <a:t>9:18 </a:t>
            </a:r>
            <a:r>
              <a:rPr lang="en-US" sz="1900" b="1" dirty="0"/>
              <a:t>mins</a:t>
            </a:r>
            <a:endParaRPr lang="en-US" sz="1900" dirty="0"/>
          </a:p>
          <a:p>
            <a:pPr marL="0" indent="0">
              <a:buNone/>
            </a:pPr>
            <a:r>
              <a:rPr lang="en-US" sz="1900" b="1" u="sng" dirty="0" smtClean="0">
                <a:hlinkClick r:id="rId3"/>
              </a:rPr>
              <a:t>https</a:t>
            </a:r>
            <a:r>
              <a:rPr lang="en-US" sz="1900" b="1" u="sng" dirty="0">
                <a:hlinkClick r:id="rId3"/>
              </a:rPr>
              <a:t>://www.youtube.com/watch?v=QgemQT6Lnqo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b="1" dirty="0" smtClean="0"/>
              <a:t>African Tribe MASKED DANCERS</a:t>
            </a:r>
            <a:endParaRPr lang="en-US" sz="1900" dirty="0"/>
          </a:p>
          <a:p>
            <a:pPr marL="0" indent="0">
              <a:buNone/>
            </a:pPr>
            <a:r>
              <a:rPr lang="en-US" sz="1900" dirty="0" smtClean="0">
                <a:hlinkClick r:id="rId4"/>
              </a:rPr>
              <a:t>https://www.youtube.com/watch?v=5pXRYQF6Bo0</a:t>
            </a:r>
            <a:endParaRPr lang="en-US" sz="1900" dirty="0" smtClean="0"/>
          </a:p>
          <a:p>
            <a:pPr marL="0" indent="0">
              <a:buNone/>
            </a:pPr>
            <a:r>
              <a:rPr lang="en-US" sz="1900" b="1" dirty="0" smtClean="0"/>
              <a:t>African Art Techniques: Wood, Cloth, Metal, Clay 1:30 </a:t>
            </a:r>
            <a:r>
              <a:rPr lang="en-US" sz="1900" b="1" dirty="0" err="1" smtClean="0"/>
              <a:t>mins</a:t>
            </a:r>
            <a:r>
              <a:rPr lang="en-US" sz="1900" b="1" dirty="0" smtClean="0"/>
              <a:t> / watch the first 19:00 </a:t>
            </a:r>
            <a:r>
              <a:rPr lang="en-US" sz="1900" b="1" dirty="0" err="1" smtClean="0"/>
              <a:t>mins</a:t>
            </a:r>
            <a:r>
              <a:rPr lang="en-US" sz="1900" b="1" dirty="0" smtClean="0"/>
              <a:t> of the video, you can advance the video at times to see the whole process of making a mask.</a:t>
            </a:r>
          </a:p>
          <a:p>
            <a:pPr marL="0" indent="0">
              <a:buNone/>
            </a:pPr>
            <a:r>
              <a:rPr lang="en-US" sz="1900" u="sng" dirty="0">
                <a:hlinkClick r:id="rId5"/>
              </a:rPr>
              <a:t>https://www.youtube.com/watch?v=glnhCrHqHsY</a:t>
            </a:r>
            <a:endParaRPr lang="en-US" sz="1900" dirty="0"/>
          </a:p>
          <a:p>
            <a:pPr marL="0" indent="0">
              <a:buNone/>
            </a:pPr>
            <a:r>
              <a:rPr lang="en-US" sz="1900" dirty="0"/>
              <a:t>Video by Jacob </a:t>
            </a:r>
            <a:r>
              <a:rPr lang="en-US" sz="1900" dirty="0" err="1"/>
              <a:t>Bamogo</a:t>
            </a:r>
            <a:r>
              <a:rPr lang="en-US" sz="1900" dirty="0"/>
              <a:t>, </a:t>
            </a:r>
            <a:r>
              <a:rPr lang="en-US" sz="1900" dirty="0" err="1"/>
              <a:t>Abdoulaye</a:t>
            </a:r>
            <a:r>
              <a:rPr lang="en-US" sz="1900" dirty="0"/>
              <a:t> </a:t>
            </a:r>
            <a:r>
              <a:rPr lang="en-US" sz="1900" dirty="0" err="1"/>
              <a:t>Bamogo</a:t>
            </a:r>
            <a:r>
              <a:rPr lang="en-US" sz="1900" dirty="0"/>
              <a:t>, </a:t>
            </a:r>
            <a:r>
              <a:rPr lang="en-US" sz="1900" dirty="0" err="1"/>
              <a:t>Yacouba</a:t>
            </a:r>
            <a:r>
              <a:rPr lang="en-US" sz="1900" dirty="0"/>
              <a:t> </a:t>
            </a:r>
            <a:r>
              <a:rPr lang="en-US" sz="1900" dirty="0" err="1"/>
              <a:t>Bonde</a:t>
            </a:r>
            <a:r>
              <a:rPr lang="en-US" sz="1900" dirty="0"/>
              <a:t>, and Christopher D. Roy. Produced, edited, and narrated by Christopher D. Roy. Copyright 2009 by Christopher D. Roy.</a:t>
            </a:r>
          </a:p>
          <a:p>
            <a:r>
              <a:rPr lang="en-US" sz="1900" b="1" i="1" dirty="0"/>
              <a:t>Category </a:t>
            </a:r>
            <a:r>
              <a:rPr lang="en-US" sz="1900" b="1" i="1" u="sng" dirty="0">
                <a:hlinkClick r:id="rId6"/>
              </a:rPr>
              <a:t>Education</a:t>
            </a:r>
            <a:r>
              <a:rPr lang="en-US" sz="1900" b="1" i="1" dirty="0"/>
              <a:t>    License  Standard YouTube License</a:t>
            </a:r>
          </a:p>
          <a:p>
            <a:r>
              <a:rPr lang="en-US" sz="1900" b="1" dirty="0"/>
              <a:t>Published on Jan 24, 2014 / downloaded Feb. 8, 2016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0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on the Dogon and/or </a:t>
            </a:r>
            <a:r>
              <a:rPr lang="en-US" dirty="0" err="1" smtClean="0"/>
              <a:t>Kanaga</a:t>
            </a:r>
            <a:r>
              <a:rPr lang="en-US" dirty="0" smtClean="0"/>
              <a:t>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Clarke, Christa. 2006. Dogon Masks.</a:t>
            </a:r>
            <a:r>
              <a:rPr lang="en-US" b="1" dirty="0"/>
              <a:t> </a:t>
            </a:r>
            <a:r>
              <a:rPr lang="en-US" dirty="0"/>
              <a:t>pp. 42, 49-51. from </a:t>
            </a:r>
            <a:r>
              <a:rPr lang="en-US" i="1" dirty="0"/>
              <a:t>The Art of Africa: A Resource for Educators</a:t>
            </a:r>
            <a:r>
              <a:rPr lang="en-US" dirty="0"/>
              <a:t>. </a:t>
            </a:r>
            <a:r>
              <a:rPr lang="en-US" i="1" dirty="0"/>
              <a:t>THE METROPOLITAN MUSEUM OF ART.</a:t>
            </a:r>
            <a:r>
              <a:rPr lang="en-US" dirty="0"/>
              <a:t>  Downloaded Feb. 14, 2016.</a:t>
            </a:r>
          </a:p>
          <a:p>
            <a:pPr marL="0" indent="0">
              <a:buNone/>
            </a:pPr>
            <a:r>
              <a:rPr lang="en-US" u="sng" dirty="0">
                <a:hlinkClick r:id="rId2"/>
              </a:rPr>
              <a:t>http://www.metmuseum.org/~/media/Files/Learn/For%20Educators/Publications%20for%20Educators/The%20Art%20of%20Africa.pdf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Visona</a:t>
            </a:r>
            <a:r>
              <a:rPr lang="en-US" dirty="0"/>
              <a:t>, Monica Blackmun, Robin </a:t>
            </a:r>
            <a:r>
              <a:rPr lang="en-US" dirty="0" err="1"/>
              <a:t>Poynor</a:t>
            </a:r>
            <a:r>
              <a:rPr lang="en-US" dirty="0"/>
              <a:t>, Herbert M. Cole, and Michael D. eds</a:t>
            </a:r>
            <a:r>
              <a:rPr lang="en-US" i="1" dirty="0"/>
              <a:t>.</a:t>
            </a:r>
            <a:r>
              <a:rPr lang="en-US" dirty="0"/>
              <a:t> 2001. </a:t>
            </a:r>
            <a:r>
              <a:rPr lang="en-US" i="1" dirty="0"/>
              <a:t> A History of Art in Africa. </a:t>
            </a:r>
            <a:r>
              <a:rPr lang="en-US" dirty="0"/>
              <a:t>New York: Harry N. Abrams, Inc., Publishers. </a:t>
            </a:r>
            <a:r>
              <a:rPr lang="en-US" dirty="0" smtClean="0"/>
              <a:t> See pages: 140-144.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80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2421</Words>
  <Application>Microsoft Office PowerPoint</Application>
  <PresentationFormat>Widescreen</PresentationFormat>
  <Paragraphs>256</Paragraphs>
  <Slides>37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      Case studies – African masking traditions Life Cycle Events </vt:lpstr>
      <vt:lpstr>Ceremonies</vt:lpstr>
      <vt:lpstr>Guides for the life transitions</vt:lpstr>
      <vt:lpstr>What are typical life challenges as an adult? What kind of factors serve as guides for those challenges?</vt:lpstr>
      <vt:lpstr>The cycle of life and transitions  are common events for masking traditions </vt:lpstr>
      <vt:lpstr>The idea of transition</vt:lpstr>
      <vt:lpstr>The role of Myths or Oral histories  in Masking Arts</vt:lpstr>
      <vt:lpstr>The role of the ancestor during initiation rites</vt:lpstr>
      <vt:lpstr> CASE STUDY #1 Initiation Rites and Masking The Senufo  </vt:lpstr>
      <vt:lpstr>The Senufo</vt:lpstr>
      <vt:lpstr>The poro brotherhood,</vt:lpstr>
      <vt:lpstr>Initiation rites with the Poro brotherhood Senufo</vt:lpstr>
      <vt:lpstr>artisans</vt:lpstr>
      <vt:lpstr>Poro philosophy in brief</vt:lpstr>
      <vt:lpstr>kworo</vt:lpstr>
      <vt:lpstr>Masks used at funerals are also around to work with the symbolic death of youth during their initiations</vt:lpstr>
      <vt:lpstr>Kafibele Senufo mask called yarajo</vt:lpstr>
      <vt:lpstr>Yarajo mask</vt:lpstr>
      <vt:lpstr>Kpeliye’e – face mask</vt:lpstr>
      <vt:lpstr>Recognizable features </vt:lpstr>
      <vt:lpstr> Many masking traditions  involve initiation ceremonies  </vt:lpstr>
      <vt:lpstr>PART 2: Case study on masks and Funeral rites  – The Dogon People</vt:lpstr>
      <vt:lpstr>case study: African masks and Funeral rites Dogon Masks</vt:lpstr>
      <vt:lpstr>Funeral rites: case study with the Kanaga mask and the funeral rites of the Dogon</vt:lpstr>
      <vt:lpstr>Kanaga masks</vt:lpstr>
      <vt:lpstr>the Dama celebration</vt:lpstr>
      <vt:lpstr>Dramatic mimicry</vt:lpstr>
      <vt:lpstr>components to the mask</vt:lpstr>
      <vt:lpstr>Elements of the ceremonial costume</vt:lpstr>
      <vt:lpstr>The kanaga masks dance during the dama ceremony</vt:lpstr>
      <vt:lpstr>View the video of the dance</vt:lpstr>
      <vt:lpstr>Sources on Senufo masks</vt:lpstr>
      <vt:lpstr>Important Sources on Senufo masks </vt:lpstr>
      <vt:lpstr>Video sources- Senufo</vt:lpstr>
      <vt:lpstr>video</vt:lpstr>
      <vt:lpstr>video resources on the Dogon</vt:lpstr>
      <vt:lpstr>Sources on the Dogon and/or Kanaga masks</vt:lpstr>
    </vt:vector>
  </TitlesOfParts>
  <Company>Indiana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studies African masks</dc:title>
  <dc:creator>Colleen Haas</dc:creator>
  <cp:lastModifiedBy>Colleen Haas</cp:lastModifiedBy>
  <cp:revision>59</cp:revision>
  <dcterms:created xsi:type="dcterms:W3CDTF">2017-02-09T18:29:46Z</dcterms:created>
  <dcterms:modified xsi:type="dcterms:W3CDTF">2018-10-04T14:18:33Z</dcterms:modified>
</cp:coreProperties>
</file>